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540" r:id="rId2"/>
    <p:sldId id="572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075"/>
    <p:restoredTop sz="82245"/>
  </p:normalViewPr>
  <p:slideViewPr>
    <p:cSldViewPr snapToGrid="0">
      <p:cViewPr varScale="1">
        <p:scale>
          <a:sx n="104" d="100"/>
          <a:sy n="104" d="100"/>
        </p:scale>
        <p:origin x="8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6040BF-242A-4732-9AEF-6D450F84BBCC}" type="datetimeFigureOut">
              <a:rPr lang="zh-CN" altLang="en-US" smtClean="0"/>
              <a:t>2023/2/23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8208AC-9180-4A99-B7BA-F598BE2278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954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4990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F43786FF-AD28-4543-8897-EAB37EFC93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7D3D49-86AD-44AA-AB74-AEFC8F02ACE4}" type="datetimeFigureOut">
              <a:rPr lang="zh-CN" altLang="en-US" smtClean="0"/>
              <a:t>2023/2/23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A4A185C2-F7A3-4EE9-A3FB-C41C6B3DB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2A15B76-51A6-4E99-BAF4-D50DA5522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BD71E7-56BA-499E-B308-10439BC2DA6A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>
            <a:extLst>
              <a:ext uri="{FF2B5EF4-FFF2-40B4-BE49-F238E27FC236}">
                <a16:creationId xmlns:a16="http://schemas.microsoft.com/office/drawing/2014/main" id="{998C139D-36CA-4B0E-9FE8-10DCABC10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999" y="360000"/>
            <a:ext cx="4700373" cy="54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6" name="等腰三角形 5">
            <a:extLst>
              <a:ext uri="{FF2B5EF4-FFF2-40B4-BE49-F238E27FC236}">
                <a16:creationId xmlns:a16="http://schemas.microsoft.com/office/drawing/2014/main" id="{EBA95E2D-83AE-4DA9-85F9-6C687E05C96B}"/>
              </a:ext>
            </a:extLst>
          </p:cNvPr>
          <p:cNvSpPr/>
          <p:nvPr userDrawn="1"/>
        </p:nvSpPr>
        <p:spPr>
          <a:xfrm rot="5400000">
            <a:off x="142518" y="529315"/>
            <a:ext cx="233590" cy="201371"/>
          </a:xfrm>
          <a:prstGeom prst="triangl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9491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9870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rgbClr val="C00000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圆角 3">
            <a:extLst>
              <a:ext uri="{FF2B5EF4-FFF2-40B4-BE49-F238E27FC236}">
                <a16:creationId xmlns:a16="http://schemas.microsoft.com/office/drawing/2014/main" id="{34E694E8-D74C-4426-A233-FE43704CB860}"/>
              </a:ext>
            </a:extLst>
          </p:cNvPr>
          <p:cNvSpPr/>
          <p:nvPr/>
        </p:nvSpPr>
        <p:spPr>
          <a:xfrm>
            <a:off x="573457" y="4870769"/>
            <a:ext cx="2771627" cy="265910"/>
          </a:xfrm>
          <a:prstGeom prst="round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C67E18F6-075B-4673-A046-D5FFEF5D11B4}"/>
              </a:ext>
            </a:extLst>
          </p:cNvPr>
          <p:cNvGrpSpPr/>
          <p:nvPr/>
        </p:nvGrpSpPr>
        <p:grpSpPr>
          <a:xfrm>
            <a:off x="0" y="3324770"/>
            <a:ext cx="12192000" cy="814093"/>
            <a:chOff x="0" y="3324770"/>
            <a:chExt cx="12192000" cy="814093"/>
          </a:xfrm>
        </p:grpSpPr>
        <p:sp>
          <p:nvSpPr>
            <p:cNvPr id="229" name="矩形"/>
            <p:cNvSpPr/>
            <p:nvPr/>
          </p:nvSpPr>
          <p:spPr>
            <a:xfrm>
              <a:off x="0" y="3598863"/>
              <a:ext cx="12192000" cy="265910"/>
            </a:xfrm>
            <a:prstGeom prst="rect">
              <a:avLst/>
            </a:prstGeom>
            <a:solidFill>
              <a:srgbClr val="B50F0C"/>
            </a:solidFill>
            <a:ln w="12700">
              <a:miter lim="400000"/>
            </a:ln>
            <a:effectLst/>
          </p:spPr>
          <p:txBody>
            <a:bodyPr lIns="45718" tIns="45718" rIns="45718" bIns="45718" anchor="ctr"/>
            <a:lstStyle/>
            <a:p>
              <a:pPr algn="ctr" defTabSz="343535" fontAlgn="base">
                <a:defRPr sz="2600">
                  <a:solidFill>
                    <a:srgbClr val="FFFFFF"/>
                  </a:solidFill>
                  <a:latin typeface="华文细黑" panose="02010600040101010101" charset="-122"/>
                  <a:ea typeface="华文细黑" panose="02010600040101010101" charset="-122"/>
                  <a:cs typeface="华文细黑" panose="02010600040101010101" charset="-122"/>
                  <a:sym typeface="华文细黑" panose="02010600040101010101" charset="-122"/>
                </a:defRPr>
              </a:pPr>
              <a:endParaRPr/>
            </a:p>
          </p:txBody>
        </p:sp>
        <p:sp>
          <p:nvSpPr>
            <p:cNvPr id="230" name="形状"/>
            <p:cNvSpPr/>
            <p:nvPr/>
          </p:nvSpPr>
          <p:spPr>
            <a:xfrm rot="10800000">
              <a:off x="4298950" y="3324773"/>
              <a:ext cx="1174750" cy="540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1" y="0"/>
                  </a:moveTo>
                  <a:lnTo>
                    <a:pt x="21600" y="0"/>
                  </a:lnTo>
                  <a:lnTo>
                    <a:pt x="21600" y="10440"/>
                  </a:lnTo>
                  <a:lnTo>
                    <a:pt x="10926" y="21600"/>
                  </a:lnTo>
                  <a:lnTo>
                    <a:pt x="0" y="10254"/>
                  </a:lnTo>
                  <a:lnTo>
                    <a:pt x="181" y="0"/>
                  </a:lnTo>
                  <a:close/>
                </a:path>
              </a:pathLst>
            </a:custGeom>
            <a:solidFill>
              <a:srgbClr val="B50F0C"/>
            </a:solidFill>
            <a:ln w="12700">
              <a:miter lim="400000"/>
            </a:ln>
            <a:effectLst/>
          </p:spPr>
          <p:txBody>
            <a:bodyPr lIns="45718" tIns="45718" rIns="45718" bIns="45718" anchor="ctr"/>
            <a:lstStyle/>
            <a:p>
              <a:pPr algn="ctr" defTabSz="343535" fontAlgn="base">
                <a:defRPr sz="2600">
                  <a:latin typeface="华文细黑" panose="02010600040101010101" charset="-122"/>
                  <a:ea typeface="华文细黑" panose="02010600040101010101" charset="-122"/>
                  <a:cs typeface="华文细黑" panose="02010600040101010101" charset="-122"/>
                  <a:sym typeface="华文细黑" panose="02010600040101010101" charset="-122"/>
                </a:defRPr>
              </a:pPr>
              <a:endParaRPr/>
            </a:p>
          </p:txBody>
        </p:sp>
        <p:sp>
          <p:nvSpPr>
            <p:cNvPr id="231" name="形状"/>
            <p:cNvSpPr/>
            <p:nvPr/>
          </p:nvSpPr>
          <p:spPr>
            <a:xfrm>
              <a:off x="7424738" y="3598863"/>
              <a:ext cx="1287463" cy="540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1" y="0"/>
                  </a:moveTo>
                  <a:lnTo>
                    <a:pt x="21600" y="0"/>
                  </a:lnTo>
                  <a:lnTo>
                    <a:pt x="21600" y="10440"/>
                  </a:lnTo>
                  <a:lnTo>
                    <a:pt x="10926" y="21600"/>
                  </a:lnTo>
                  <a:lnTo>
                    <a:pt x="0" y="10254"/>
                  </a:lnTo>
                  <a:lnTo>
                    <a:pt x="181" y="0"/>
                  </a:lnTo>
                  <a:close/>
                </a:path>
              </a:pathLst>
            </a:custGeom>
            <a:solidFill>
              <a:srgbClr val="B50F0C"/>
            </a:solidFill>
            <a:ln w="12700">
              <a:miter lim="400000"/>
            </a:ln>
            <a:effectLst/>
          </p:spPr>
          <p:txBody>
            <a:bodyPr lIns="45718" tIns="45718" rIns="45718" bIns="45718" anchor="ctr"/>
            <a:lstStyle/>
            <a:p>
              <a:pPr algn="ctr" defTabSz="343535" fontAlgn="base"/>
              <a:endParaRPr sz="2600">
                <a:latin typeface="华文细黑" panose="02010600040101010101" charset="-122"/>
                <a:ea typeface="华文细黑" panose="02010600040101010101" charset="-122"/>
              </a:endParaRPr>
            </a:p>
          </p:txBody>
        </p:sp>
        <p:sp>
          <p:nvSpPr>
            <p:cNvPr id="232" name="形状"/>
            <p:cNvSpPr/>
            <p:nvPr/>
          </p:nvSpPr>
          <p:spPr>
            <a:xfrm>
              <a:off x="1000125" y="3598863"/>
              <a:ext cx="1252538" cy="540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1" y="0"/>
                  </a:moveTo>
                  <a:lnTo>
                    <a:pt x="21600" y="0"/>
                  </a:lnTo>
                  <a:lnTo>
                    <a:pt x="21600" y="10440"/>
                  </a:lnTo>
                  <a:lnTo>
                    <a:pt x="10926" y="21600"/>
                  </a:lnTo>
                  <a:lnTo>
                    <a:pt x="0" y="10254"/>
                  </a:lnTo>
                  <a:lnTo>
                    <a:pt x="181" y="0"/>
                  </a:lnTo>
                  <a:close/>
                </a:path>
              </a:pathLst>
            </a:custGeom>
            <a:solidFill>
              <a:srgbClr val="B50F0C"/>
            </a:solidFill>
            <a:ln w="12700">
              <a:miter lim="400000"/>
            </a:ln>
            <a:effectLst/>
          </p:spPr>
          <p:txBody>
            <a:bodyPr lIns="45718" tIns="45718" rIns="45718" bIns="45718" anchor="ctr"/>
            <a:lstStyle/>
            <a:p>
              <a:pPr algn="ctr" defTabSz="343535" fontAlgn="base"/>
              <a:endParaRPr sz="2600">
                <a:latin typeface="华文细黑" panose="02010600040101010101" charset="-122"/>
                <a:ea typeface="华文细黑" panose="02010600040101010101" charset="-122"/>
              </a:endParaRPr>
            </a:p>
          </p:txBody>
        </p:sp>
        <p:sp>
          <p:nvSpPr>
            <p:cNvPr id="233" name="形状"/>
            <p:cNvSpPr/>
            <p:nvPr/>
          </p:nvSpPr>
          <p:spPr>
            <a:xfrm rot="10800000">
              <a:off x="10277473" y="3324770"/>
              <a:ext cx="1281113" cy="5400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1" y="0"/>
                  </a:moveTo>
                  <a:lnTo>
                    <a:pt x="21600" y="0"/>
                  </a:lnTo>
                  <a:lnTo>
                    <a:pt x="21600" y="10440"/>
                  </a:lnTo>
                  <a:lnTo>
                    <a:pt x="10926" y="21600"/>
                  </a:lnTo>
                  <a:lnTo>
                    <a:pt x="0" y="10254"/>
                  </a:lnTo>
                  <a:lnTo>
                    <a:pt x="181" y="0"/>
                  </a:lnTo>
                  <a:close/>
                </a:path>
              </a:pathLst>
            </a:custGeom>
            <a:solidFill>
              <a:srgbClr val="B50F0C"/>
            </a:solidFill>
            <a:ln w="12700">
              <a:miter lim="400000"/>
            </a:ln>
            <a:effectLst/>
          </p:spPr>
          <p:txBody>
            <a:bodyPr lIns="45718" tIns="45718" rIns="45718" bIns="45718" anchor="ctr"/>
            <a:lstStyle/>
            <a:p>
              <a:pPr algn="ctr" defTabSz="343535" fontAlgn="base"/>
              <a:endParaRPr sz="2600">
                <a:latin typeface="华文细黑" panose="02010600040101010101" charset="-122"/>
                <a:ea typeface="华文细黑" panose="02010600040101010101" charset="-122"/>
              </a:endParaRPr>
            </a:p>
          </p:txBody>
        </p:sp>
      </p:grpSp>
      <p:sp>
        <p:nvSpPr>
          <p:cNvPr id="56328" name="1.递交入党申请书…"/>
          <p:cNvSpPr txBox="1"/>
          <p:nvPr/>
        </p:nvSpPr>
        <p:spPr>
          <a:xfrm>
            <a:off x="647901" y="4288178"/>
            <a:ext cx="2894013" cy="1177243"/>
          </a:xfrm>
          <a:prstGeom prst="rect">
            <a:avLst/>
          </a:prstGeom>
          <a:noFill/>
          <a:ln w="12700">
            <a:noFill/>
          </a:ln>
        </p:spPr>
        <p:txBody>
          <a:bodyPr wrap="square" lIns="34289" tIns="34289" rIns="34289" bIns="34289" anchor="t">
            <a:spAutoFit/>
          </a:bodyPr>
          <a:lstStyle/>
          <a:p>
            <a:pPr defTabSz="762000"/>
            <a:r>
              <a:rPr 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递交入党申请书</a:t>
            </a:r>
          </a:p>
          <a:p>
            <a:pPr defTabSz="762000"/>
            <a:r>
              <a:rPr 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联系人谈话</a:t>
            </a:r>
          </a:p>
          <a:p>
            <a:pPr defTabSz="762000"/>
            <a:r>
              <a:rPr 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团组织推优</a:t>
            </a:r>
          </a:p>
          <a:p>
            <a:pPr defTabSz="762000"/>
            <a:r>
              <a:rPr 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4.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确定为入党积极分子</a:t>
            </a:r>
          </a:p>
        </p:txBody>
      </p:sp>
      <p:sp>
        <p:nvSpPr>
          <p:cNvPr id="56329" name="1.参加党校积极分子培训班并结业…"/>
          <p:cNvSpPr txBox="1"/>
          <p:nvPr/>
        </p:nvSpPr>
        <p:spPr>
          <a:xfrm>
            <a:off x="3173412" y="1385097"/>
            <a:ext cx="4998315" cy="1731241"/>
          </a:xfrm>
          <a:prstGeom prst="rect">
            <a:avLst/>
          </a:prstGeom>
          <a:noFill/>
          <a:ln w="12700">
            <a:noFill/>
          </a:ln>
        </p:spPr>
        <p:txBody>
          <a:bodyPr wrap="square" lIns="34289" tIns="34289" rIns="34289" bIns="34289" anchor="t">
            <a:spAutoFit/>
          </a:bodyPr>
          <a:lstStyle>
            <a:defPPr>
              <a:defRPr lang="zh-CN"/>
            </a:defPPr>
            <a:lvl1pPr defTabSz="762000"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altLang="zh-CN" dirty="0"/>
              <a:t>1. </a:t>
            </a:r>
            <a:r>
              <a:rPr lang="zh-CN" altLang="en-US" dirty="0"/>
              <a:t>参加党校积极分子培训班并结业</a:t>
            </a:r>
          </a:p>
          <a:p>
            <a:r>
              <a:rPr lang="en-US" altLang="zh-CN" dirty="0"/>
              <a:t>2. </a:t>
            </a:r>
            <a:r>
              <a:rPr lang="zh-CN" altLang="en-US" dirty="0"/>
              <a:t>按季度递交思想汇报</a:t>
            </a:r>
          </a:p>
          <a:p>
            <a:r>
              <a:rPr lang="en-US" altLang="zh-CN" dirty="0"/>
              <a:t>3. </a:t>
            </a:r>
            <a:r>
              <a:rPr lang="zh-CN" altLang="en-US" dirty="0"/>
              <a:t>培养考察至少满一年</a:t>
            </a:r>
          </a:p>
          <a:p>
            <a:r>
              <a:rPr lang="en-US" altLang="zh-CN" dirty="0"/>
              <a:t>4. </a:t>
            </a:r>
            <a:r>
              <a:rPr lang="zh-CN" altLang="en-US" dirty="0"/>
              <a:t>确立为发展对象</a:t>
            </a:r>
            <a:endParaRPr lang="en-US" altLang="zh-CN" dirty="0"/>
          </a:p>
          <a:p>
            <a:r>
              <a:rPr lang="en-US" altLang="zh-CN" dirty="0"/>
              <a:t>	</a:t>
            </a:r>
            <a:r>
              <a:rPr lang="zh-CN" altLang="en-US" dirty="0"/>
              <a:t>函调、群调、班主任意见</a:t>
            </a:r>
          </a:p>
          <a:p>
            <a:r>
              <a:rPr lang="en-US" altLang="zh-CN" dirty="0"/>
              <a:t>	</a:t>
            </a:r>
            <a:r>
              <a:rPr lang="zh-CN" altLang="en-US" dirty="0"/>
              <a:t>发展对象集中培训，政审，公示</a:t>
            </a:r>
          </a:p>
        </p:txBody>
      </p:sp>
      <p:sp>
        <p:nvSpPr>
          <p:cNvPr id="56330" name="1.填写《入党志愿书》…"/>
          <p:cNvSpPr txBox="1"/>
          <p:nvPr/>
        </p:nvSpPr>
        <p:spPr>
          <a:xfrm>
            <a:off x="6705400" y="4288178"/>
            <a:ext cx="3889375" cy="1454242"/>
          </a:xfrm>
          <a:prstGeom prst="rect">
            <a:avLst/>
          </a:prstGeom>
          <a:noFill/>
          <a:ln w="12700">
            <a:noFill/>
          </a:ln>
        </p:spPr>
        <p:txBody>
          <a:bodyPr wrap="square" lIns="34289" tIns="34289" rIns="34289" bIns="34289" anchor="t">
            <a:spAutoFit/>
          </a:bodyPr>
          <a:lstStyle>
            <a:defPPr>
              <a:defRPr lang="zh-CN"/>
            </a:defPPr>
            <a:lvl1pPr defTabSz="762000"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altLang="zh-CN" dirty="0"/>
              <a:t>1. </a:t>
            </a:r>
            <a:r>
              <a:rPr lang="zh-CN" altLang="en-US" dirty="0"/>
              <a:t>填写</a:t>
            </a:r>
            <a:r>
              <a:rPr lang="en-US" altLang="zh-CN" dirty="0"/>
              <a:t>《</a:t>
            </a:r>
            <a:r>
              <a:rPr lang="zh-CN" altLang="en-US" dirty="0"/>
              <a:t>入党志愿书</a:t>
            </a:r>
            <a:r>
              <a:rPr lang="en-US" altLang="zh-CN" dirty="0"/>
              <a:t>》</a:t>
            </a:r>
          </a:p>
          <a:p>
            <a:r>
              <a:rPr lang="en-US" altLang="zh-CN" dirty="0"/>
              <a:t>2. </a:t>
            </a:r>
            <a:r>
              <a:rPr lang="zh-CN" altLang="en-US" dirty="0"/>
              <a:t>预备党员发展大会</a:t>
            </a:r>
          </a:p>
          <a:p>
            <a:r>
              <a:rPr lang="en-US" altLang="zh-CN" dirty="0"/>
              <a:t>3. </a:t>
            </a:r>
            <a:r>
              <a:rPr lang="zh-CN" altLang="en-US" dirty="0"/>
              <a:t>组织员谈话</a:t>
            </a:r>
          </a:p>
          <a:p>
            <a:r>
              <a:rPr lang="en-US" altLang="zh-CN" dirty="0"/>
              <a:t>4. </a:t>
            </a:r>
            <a:r>
              <a:rPr lang="zh-CN" altLang="en-US" dirty="0"/>
              <a:t>确认为预备党员（预备期一年）</a:t>
            </a:r>
          </a:p>
          <a:p>
            <a:r>
              <a:rPr lang="en-US" altLang="zh-CN" dirty="0"/>
              <a:t>5. </a:t>
            </a:r>
            <a:r>
              <a:rPr lang="zh-CN" altLang="en-US" dirty="0"/>
              <a:t>预备党员宣誓仪式</a:t>
            </a:r>
          </a:p>
        </p:txBody>
      </p:sp>
      <p:sp>
        <p:nvSpPr>
          <p:cNvPr id="56331" name="1.按季度递交思想汇报…"/>
          <p:cNvSpPr txBox="1"/>
          <p:nvPr/>
        </p:nvSpPr>
        <p:spPr>
          <a:xfrm>
            <a:off x="9409112" y="1381825"/>
            <a:ext cx="2782888" cy="1731241"/>
          </a:xfrm>
          <a:prstGeom prst="rect">
            <a:avLst/>
          </a:prstGeom>
          <a:noFill/>
          <a:ln w="12700">
            <a:noFill/>
          </a:ln>
        </p:spPr>
        <p:txBody>
          <a:bodyPr wrap="square" lIns="34289" tIns="34289" rIns="34289" bIns="34289" anchor="t">
            <a:spAutoFit/>
          </a:bodyPr>
          <a:lstStyle>
            <a:defPPr>
              <a:defRPr lang="zh-CN"/>
            </a:defPPr>
            <a:lvl1pPr defTabSz="762000"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altLang="zh-CN" dirty="0"/>
              <a:t>1. </a:t>
            </a:r>
            <a:r>
              <a:rPr lang="zh-CN" altLang="en-US" dirty="0"/>
              <a:t>按季度递交思想汇报</a:t>
            </a:r>
          </a:p>
          <a:p>
            <a:r>
              <a:rPr lang="en-US" altLang="zh-CN" dirty="0"/>
              <a:t>2. </a:t>
            </a:r>
            <a:r>
              <a:rPr lang="zh-CN" altLang="en-US" dirty="0"/>
              <a:t>参加党校培训并结业</a:t>
            </a:r>
          </a:p>
          <a:p>
            <a:r>
              <a:rPr lang="en-US" altLang="zh-CN" dirty="0"/>
              <a:t>3. </a:t>
            </a:r>
            <a:r>
              <a:rPr lang="zh-CN" altLang="en-US" dirty="0"/>
              <a:t>递交转正申请书</a:t>
            </a:r>
          </a:p>
          <a:p>
            <a:r>
              <a:rPr lang="en-US" altLang="zh-CN" dirty="0"/>
              <a:t>4. </a:t>
            </a:r>
            <a:r>
              <a:rPr lang="zh-CN" altLang="en-US" dirty="0"/>
              <a:t>群调、班主任意见</a:t>
            </a:r>
          </a:p>
          <a:p>
            <a:r>
              <a:rPr lang="en-US" altLang="zh-CN" dirty="0"/>
              <a:t>5. </a:t>
            </a:r>
            <a:r>
              <a:rPr lang="zh-CN" altLang="en-US" dirty="0"/>
              <a:t>预备党员转正大会</a:t>
            </a:r>
          </a:p>
          <a:p>
            <a:r>
              <a:rPr lang="en-US" altLang="zh-CN" dirty="0"/>
              <a:t>6. </a:t>
            </a:r>
            <a:r>
              <a:rPr lang="zh-CN" altLang="en-US" dirty="0"/>
              <a:t>成为正式党员</a:t>
            </a:r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76735B25-1267-4962-8130-1F66B7D5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入党流程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矩形 58"/>
          <p:cNvSpPr/>
          <p:nvPr/>
        </p:nvSpPr>
        <p:spPr>
          <a:xfrm>
            <a:off x="359999" y="1440000"/>
            <a:ext cx="9000000" cy="4850174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lvl="0">
              <a:lnSpc>
                <a:spcPct val="150000"/>
              </a:lnSpc>
            </a:pPr>
            <a:r>
              <a:rPr lang="zh-CN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纸张要求：</a:t>
            </a:r>
            <a:r>
              <a:rPr lang="zh-CN" altLang="zh-CN" sz="1600" b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统一用浙江大学方格纸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>
              <a:lnSpc>
                <a:spcPct val="150000"/>
              </a:lnSpc>
            </a:pPr>
            <a:r>
              <a:rPr lang="zh-CN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书写要求：</a:t>
            </a:r>
            <a:r>
              <a:rPr lang="zh-CN" altLang="zh-CN" sz="1600" b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请用黑色钢笔或签字笔手写，字数以2000-3000</a:t>
            </a:r>
            <a:r>
              <a:rPr lang="zh-CN" altLang="zh-CN" sz="1600" b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字为宜</a:t>
            </a:r>
            <a:endParaRPr lang="en-US" altLang="zh-CN" sz="1600" b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>
              <a:lnSpc>
                <a:spcPct val="150000"/>
              </a:lnSpc>
            </a:pPr>
            <a:r>
              <a:rPr lang="zh-CN" altLang="zh-CN" sz="1600" b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标题：居中写“入党申请书”五个字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lvl="0">
              <a:lnSpc>
                <a:spcPct val="150000"/>
              </a:lnSpc>
            </a:pP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称谓：</a:t>
            </a:r>
            <a:r>
              <a:rPr lang="zh-CN" altLang="zh-CN" sz="1600" b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一般称“敬爱的党组织”，顶格写于标题的下一行，后面加冒号</a:t>
            </a:r>
            <a:endParaRPr lang="en-US" altLang="zh-CN" sz="1600" b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lvl="0">
              <a:lnSpc>
                <a:spcPct val="150000"/>
              </a:lnSpc>
            </a:pP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正文：</a:t>
            </a:r>
            <a:r>
              <a:rPr lang="zh-CN" altLang="zh-CN" sz="1600" b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注意理论联系实际，切忌空谈理论、不谈自身</a:t>
            </a:r>
            <a:endParaRPr lang="en-US" altLang="zh-CN" sz="1600" b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lvl="0">
              <a:lnSpc>
                <a:spcPct val="150000"/>
              </a:lnSpc>
            </a:pP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结尾：</a:t>
            </a:r>
            <a:r>
              <a:rPr lang="zh-CN" altLang="zh-CN" sz="1600" b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一般以“请党组织审查”、“请党组织考验我”、“请党组织看我的实际行动”等作结束语</a:t>
            </a:r>
            <a:endParaRPr lang="en-US" altLang="zh-CN" sz="1600" b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lvl="0">
              <a:lnSpc>
                <a:spcPct val="150000"/>
              </a:lnSpc>
            </a:pP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落款：</a:t>
            </a:r>
            <a:r>
              <a:rPr lang="zh-CN" altLang="zh-CN" sz="1600" b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居右写申请人姓名、申请日期（具体到日）</a:t>
            </a:r>
            <a:endParaRPr lang="en-US" altLang="zh-CN" sz="1600" b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lvl="0">
              <a:lnSpc>
                <a:spcPct val="150000"/>
              </a:lnSpc>
            </a:pP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附录：</a:t>
            </a:r>
            <a:r>
              <a:rPr lang="zh-CN" altLang="zh-CN" sz="1600" b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申请书最后，附上申请人基本信息，包括学号、籍贯、身份证号、联系电话等</a:t>
            </a:r>
            <a:endParaRPr lang="en-US" altLang="zh-CN" sz="1600" b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lvl="0">
              <a:lnSpc>
                <a:spcPct val="150000"/>
              </a:lnSpc>
            </a:pP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正文内容：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zh-CN" sz="1600" b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明确表达入党的愿望，表明入党的动机和对待入党的态度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zh-CN" sz="1600" b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阐述对党的认识：包括对党的性质、纲领、任务、奋斗目标、路线、方针、政策的认识和理解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zh-CN" sz="1600" b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本人简历及政治历史情况，家庭主要成员、主要社会关系及其主要情况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zh-CN" sz="1600" b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本人在思想、学习、工作等方面的基本情况，优、缺点，以及今后努力方向</a:t>
            </a:r>
            <a:endParaRPr lang="zh-CN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125A4D26-B725-4C72-9169-C8BC26C4C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999" y="360000"/>
            <a:ext cx="7672831" cy="540000"/>
          </a:xfrm>
        </p:spPr>
        <p:txBody>
          <a:bodyPr/>
          <a:lstStyle/>
          <a:p>
            <a:r>
              <a:rPr lang="zh-CN" altLang="en-US" dirty="0"/>
              <a:t>入党申请书的写作指导（仅供参考）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371</Words>
  <Application>Microsoft Macintosh PowerPoint</Application>
  <PresentationFormat>宽屏</PresentationFormat>
  <Paragraphs>36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等线</vt:lpstr>
      <vt:lpstr>黑体</vt:lpstr>
      <vt:lpstr>华文细黑</vt:lpstr>
      <vt:lpstr>微软雅黑</vt:lpstr>
      <vt:lpstr>Arial</vt:lpstr>
      <vt:lpstr>Office 主题​​</vt:lpstr>
      <vt:lpstr>入党流程</vt:lpstr>
      <vt:lpstr>入党申请书的写作指导（仅供参考）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Xiang Qianyi</dc:creator>
  <cp:lastModifiedBy>Xiang Qianyi</cp:lastModifiedBy>
  <cp:revision>228</cp:revision>
  <dcterms:created xsi:type="dcterms:W3CDTF">2021-11-22T01:29:09Z</dcterms:created>
  <dcterms:modified xsi:type="dcterms:W3CDTF">2023-02-23T14:45:34Z</dcterms:modified>
</cp:coreProperties>
</file>